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91" r:id="rId9"/>
    <p:sldId id="263" r:id="rId10"/>
    <p:sldId id="292" r:id="rId11"/>
    <p:sldId id="293" r:id="rId12"/>
    <p:sldId id="275" r:id="rId13"/>
    <p:sldId id="276" r:id="rId14"/>
    <p:sldId id="279" r:id="rId15"/>
    <p:sldId id="280" r:id="rId16"/>
    <p:sldId id="282" r:id="rId17"/>
    <p:sldId id="290" r:id="rId18"/>
    <p:sldId id="281" r:id="rId19"/>
    <p:sldId id="283" r:id="rId20"/>
    <p:sldId id="284" r:id="rId21"/>
    <p:sldId id="286" r:id="rId22"/>
    <p:sldId id="288" r:id="rId23"/>
    <p:sldId id="289" r:id="rId24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5.7355689782938576E-2"/>
          <c:y val="2.58483804066354E-2"/>
          <c:w val="0.8352440005648426"/>
          <c:h val="0.8983761718130977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5А</c:v>
                </c:pt>
              </c:strCache>
            </c:strRef>
          </c:tx>
          <c:dLbls>
            <c:showVal val="1"/>
          </c:dLbls>
          <c:cat>
            <c:strRef>
              <c:f>Лист1!$A$2</c:f>
              <c:strCache>
                <c:ptCount val="1"/>
                <c:pt idx="0">
                  <c:v>качественная успеваемость</c:v>
                </c:pt>
              </c:strCache>
            </c:strRef>
          </c:cat>
          <c:val>
            <c:numRef>
              <c:f>Лист1!$B$2</c:f>
              <c:numCache>
                <c:formatCode>0%</c:formatCode>
                <c:ptCount val="1"/>
                <c:pt idx="0">
                  <c:v>0.32000000000000006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5Б</c:v>
                </c:pt>
              </c:strCache>
            </c:strRef>
          </c:tx>
          <c:dLbls>
            <c:showVal val="1"/>
          </c:dLbls>
          <c:cat>
            <c:strRef>
              <c:f>Лист1!$A$2</c:f>
              <c:strCache>
                <c:ptCount val="1"/>
                <c:pt idx="0">
                  <c:v>качественная успеваемость</c:v>
                </c:pt>
              </c:strCache>
            </c:strRef>
          </c:cat>
          <c:val>
            <c:numRef>
              <c:f>Лист1!$C$2</c:f>
              <c:numCache>
                <c:formatCode>0%</c:formatCode>
                <c:ptCount val="1"/>
                <c:pt idx="0">
                  <c:v>0.48000000000000004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5В</c:v>
                </c:pt>
              </c:strCache>
            </c:strRef>
          </c:tx>
          <c:dLbls>
            <c:showVal val="1"/>
          </c:dLbls>
          <c:cat>
            <c:strRef>
              <c:f>Лист1!$A$2</c:f>
              <c:strCache>
                <c:ptCount val="1"/>
                <c:pt idx="0">
                  <c:v>качественная успеваемость</c:v>
                </c:pt>
              </c:strCache>
            </c:strRef>
          </c:cat>
          <c:val>
            <c:numRef>
              <c:f>Лист1!$D$2</c:f>
              <c:numCache>
                <c:formatCode>0%</c:formatCode>
                <c:ptCount val="1"/>
                <c:pt idx="0">
                  <c:v>0.5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5Г</c:v>
                </c:pt>
              </c:strCache>
            </c:strRef>
          </c:tx>
          <c:dLbls>
            <c:showVal val="1"/>
          </c:dLbls>
          <c:cat>
            <c:strRef>
              <c:f>Лист1!$A$2</c:f>
              <c:strCache>
                <c:ptCount val="1"/>
                <c:pt idx="0">
                  <c:v>качественная успеваемость</c:v>
                </c:pt>
              </c:strCache>
            </c:strRef>
          </c:cat>
          <c:val>
            <c:numRef>
              <c:f>Лист1!$E$2</c:f>
              <c:numCache>
                <c:formatCode>0%</c:formatCode>
                <c:ptCount val="1"/>
                <c:pt idx="0">
                  <c:v>0.16000000000000003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6А</c:v>
                </c:pt>
              </c:strCache>
            </c:strRef>
          </c:tx>
          <c:dLbls>
            <c:showVal val="1"/>
          </c:dLbls>
          <c:cat>
            <c:strRef>
              <c:f>Лист1!$A$2</c:f>
              <c:strCache>
                <c:ptCount val="1"/>
                <c:pt idx="0">
                  <c:v>качественная успеваемость</c:v>
                </c:pt>
              </c:strCache>
            </c:strRef>
          </c:cat>
          <c:val>
            <c:numRef>
              <c:f>Лист1!$F$2</c:f>
              <c:numCache>
                <c:formatCode>0%</c:formatCode>
                <c:ptCount val="1"/>
                <c:pt idx="0">
                  <c:v>0.52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6Б</c:v>
                </c:pt>
              </c:strCache>
            </c:strRef>
          </c:tx>
          <c:dLbls>
            <c:showVal val="1"/>
          </c:dLbls>
          <c:cat>
            <c:strRef>
              <c:f>Лист1!$A$2</c:f>
              <c:strCache>
                <c:ptCount val="1"/>
                <c:pt idx="0">
                  <c:v>качественная успеваемость</c:v>
                </c:pt>
              </c:strCache>
            </c:strRef>
          </c:cat>
          <c:val>
            <c:numRef>
              <c:f>Лист1!$G$2</c:f>
              <c:numCache>
                <c:formatCode>0%</c:formatCode>
                <c:ptCount val="1"/>
                <c:pt idx="0">
                  <c:v>0.46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6В</c:v>
                </c:pt>
              </c:strCache>
            </c:strRef>
          </c:tx>
          <c:dLbls>
            <c:showVal val="1"/>
          </c:dLbls>
          <c:cat>
            <c:strRef>
              <c:f>Лист1!$A$2</c:f>
              <c:strCache>
                <c:ptCount val="1"/>
                <c:pt idx="0">
                  <c:v>качественная успеваемость</c:v>
                </c:pt>
              </c:strCache>
            </c:strRef>
          </c:cat>
          <c:val>
            <c:numRef>
              <c:f>Лист1!$H$2</c:f>
              <c:numCache>
                <c:formatCode>0%</c:formatCode>
                <c:ptCount val="1"/>
                <c:pt idx="0">
                  <c:v>0.35000000000000003</c:v>
                </c:pt>
              </c:numCache>
            </c:numRef>
          </c:val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6Г</c:v>
                </c:pt>
              </c:strCache>
            </c:strRef>
          </c:tx>
          <c:dLbls>
            <c:showVal val="1"/>
          </c:dLbls>
          <c:cat>
            <c:strRef>
              <c:f>Лист1!$A$2</c:f>
              <c:strCache>
                <c:ptCount val="1"/>
                <c:pt idx="0">
                  <c:v>качественная успеваемость</c:v>
                </c:pt>
              </c:strCache>
            </c:strRef>
          </c:cat>
          <c:val>
            <c:numRef>
              <c:f>Лист1!$I$2</c:f>
              <c:numCache>
                <c:formatCode>0%</c:formatCode>
                <c:ptCount val="1"/>
                <c:pt idx="0">
                  <c:v>0.25</c:v>
                </c:pt>
              </c:numCache>
            </c:numRef>
          </c:val>
        </c:ser>
        <c:ser>
          <c:idx val="8"/>
          <c:order val="8"/>
          <c:tx>
            <c:strRef>
              <c:f>Лист1!$J$1</c:f>
              <c:strCache>
                <c:ptCount val="1"/>
                <c:pt idx="0">
                  <c:v>7А</c:v>
                </c:pt>
              </c:strCache>
            </c:strRef>
          </c:tx>
          <c:dLbls>
            <c:showVal val="1"/>
          </c:dLbls>
          <c:cat>
            <c:strRef>
              <c:f>Лист1!$A$2</c:f>
              <c:strCache>
                <c:ptCount val="1"/>
                <c:pt idx="0">
                  <c:v>качественная успеваемость</c:v>
                </c:pt>
              </c:strCache>
            </c:strRef>
          </c:cat>
          <c:val>
            <c:numRef>
              <c:f>Лист1!$J$2</c:f>
              <c:numCache>
                <c:formatCode>0%</c:formatCode>
                <c:ptCount val="1"/>
                <c:pt idx="0">
                  <c:v>0.62000000000000011</c:v>
                </c:pt>
              </c:numCache>
            </c:numRef>
          </c:val>
        </c:ser>
        <c:ser>
          <c:idx val="9"/>
          <c:order val="9"/>
          <c:tx>
            <c:strRef>
              <c:f>Лист1!$K$1</c:f>
              <c:strCache>
                <c:ptCount val="1"/>
                <c:pt idx="0">
                  <c:v>7Б</c:v>
                </c:pt>
              </c:strCache>
            </c:strRef>
          </c:tx>
          <c:dLbls>
            <c:showVal val="1"/>
          </c:dLbls>
          <c:cat>
            <c:strRef>
              <c:f>Лист1!$A$2</c:f>
              <c:strCache>
                <c:ptCount val="1"/>
                <c:pt idx="0">
                  <c:v>качественная успеваемость</c:v>
                </c:pt>
              </c:strCache>
            </c:strRef>
          </c:cat>
          <c:val>
            <c:numRef>
              <c:f>Лист1!$K$2</c:f>
              <c:numCache>
                <c:formatCode>0%</c:formatCode>
                <c:ptCount val="1"/>
                <c:pt idx="0">
                  <c:v>0.19000000000000003</c:v>
                </c:pt>
              </c:numCache>
            </c:numRef>
          </c:val>
        </c:ser>
        <c:ser>
          <c:idx val="10"/>
          <c:order val="10"/>
          <c:tx>
            <c:strRef>
              <c:f>Лист1!$L$1</c:f>
              <c:strCache>
                <c:ptCount val="1"/>
                <c:pt idx="0">
                  <c:v>7В</c:v>
                </c:pt>
              </c:strCache>
            </c:strRef>
          </c:tx>
          <c:dLbls>
            <c:showVal val="1"/>
          </c:dLbls>
          <c:cat>
            <c:strRef>
              <c:f>Лист1!$A$2</c:f>
              <c:strCache>
                <c:ptCount val="1"/>
                <c:pt idx="0">
                  <c:v>качественная успеваемость</c:v>
                </c:pt>
              </c:strCache>
            </c:strRef>
          </c:cat>
          <c:val>
            <c:numRef>
              <c:f>Лист1!$L$2</c:f>
              <c:numCache>
                <c:formatCode>0%</c:formatCode>
                <c:ptCount val="1"/>
                <c:pt idx="0">
                  <c:v>0.33000000000000007</c:v>
                </c:pt>
              </c:numCache>
            </c:numRef>
          </c:val>
        </c:ser>
        <c:ser>
          <c:idx val="11"/>
          <c:order val="11"/>
          <c:tx>
            <c:strRef>
              <c:f>Лист1!$M$1</c:f>
              <c:strCache>
                <c:ptCount val="1"/>
                <c:pt idx="0">
                  <c:v>8А</c:v>
                </c:pt>
              </c:strCache>
            </c:strRef>
          </c:tx>
          <c:dLbls>
            <c:showVal val="1"/>
          </c:dLbls>
          <c:cat>
            <c:strRef>
              <c:f>Лист1!$A$2</c:f>
              <c:strCache>
                <c:ptCount val="1"/>
                <c:pt idx="0">
                  <c:v>качественная успеваемость</c:v>
                </c:pt>
              </c:strCache>
            </c:strRef>
          </c:cat>
          <c:val>
            <c:numRef>
              <c:f>Лист1!$M$2</c:f>
              <c:numCache>
                <c:formatCode>0%</c:formatCode>
                <c:ptCount val="1"/>
                <c:pt idx="0">
                  <c:v>0.46</c:v>
                </c:pt>
              </c:numCache>
            </c:numRef>
          </c:val>
        </c:ser>
        <c:ser>
          <c:idx val="12"/>
          <c:order val="12"/>
          <c:tx>
            <c:strRef>
              <c:f>Лист1!$N$1</c:f>
              <c:strCache>
                <c:ptCount val="1"/>
                <c:pt idx="0">
                  <c:v>8Б</c:v>
                </c:pt>
              </c:strCache>
            </c:strRef>
          </c:tx>
          <c:dLbls>
            <c:showVal val="1"/>
          </c:dLbls>
          <c:cat>
            <c:strRef>
              <c:f>Лист1!$A$2</c:f>
              <c:strCache>
                <c:ptCount val="1"/>
                <c:pt idx="0">
                  <c:v>качественная успеваемость</c:v>
                </c:pt>
              </c:strCache>
            </c:strRef>
          </c:cat>
          <c:val>
            <c:numRef>
              <c:f>Лист1!$N$2</c:f>
              <c:numCache>
                <c:formatCode>0%</c:formatCode>
                <c:ptCount val="1"/>
                <c:pt idx="0">
                  <c:v>0.21000000000000002</c:v>
                </c:pt>
              </c:numCache>
            </c:numRef>
          </c:val>
        </c:ser>
        <c:ser>
          <c:idx val="13"/>
          <c:order val="13"/>
          <c:tx>
            <c:strRef>
              <c:f>Лист1!$O$1</c:f>
              <c:strCache>
                <c:ptCount val="1"/>
                <c:pt idx="0">
                  <c:v>8В</c:v>
                </c:pt>
              </c:strCache>
            </c:strRef>
          </c:tx>
          <c:dLbls>
            <c:showVal val="1"/>
          </c:dLbls>
          <c:cat>
            <c:strRef>
              <c:f>Лист1!$A$2</c:f>
              <c:strCache>
                <c:ptCount val="1"/>
                <c:pt idx="0">
                  <c:v>качественная успеваемость</c:v>
                </c:pt>
              </c:strCache>
            </c:strRef>
          </c:cat>
          <c:val>
            <c:numRef>
              <c:f>Лист1!$O$2</c:f>
              <c:numCache>
                <c:formatCode>0%</c:formatCode>
                <c:ptCount val="1"/>
                <c:pt idx="0">
                  <c:v>0.14000000000000001</c:v>
                </c:pt>
              </c:numCache>
            </c:numRef>
          </c:val>
        </c:ser>
        <c:ser>
          <c:idx val="14"/>
          <c:order val="14"/>
          <c:tx>
            <c:strRef>
              <c:f>Лист1!$P$1</c:f>
              <c:strCache>
                <c:ptCount val="1"/>
                <c:pt idx="0">
                  <c:v>9А</c:v>
                </c:pt>
              </c:strCache>
            </c:strRef>
          </c:tx>
          <c:dLbls>
            <c:showVal val="1"/>
          </c:dLbls>
          <c:cat>
            <c:strRef>
              <c:f>Лист1!$A$2</c:f>
              <c:strCache>
                <c:ptCount val="1"/>
                <c:pt idx="0">
                  <c:v>качественная успеваемость</c:v>
                </c:pt>
              </c:strCache>
            </c:strRef>
          </c:cat>
          <c:val>
            <c:numRef>
              <c:f>Лист1!$P$2</c:f>
              <c:numCache>
                <c:formatCode>0%</c:formatCode>
                <c:ptCount val="1"/>
                <c:pt idx="0">
                  <c:v>0.23</c:v>
                </c:pt>
              </c:numCache>
            </c:numRef>
          </c:val>
        </c:ser>
        <c:ser>
          <c:idx val="15"/>
          <c:order val="15"/>
          <c:tx>
            <c:strRef>
              <c:f>Лист1!$Q$1</c:f>
              <c:strCache>
                <c:ptCount val="1"/>
                <c:pt idx="0">
                  <c:v>9Б</c:v>
                </c:pt>
              </c:strCache>
            </c:strRef>
          </c:tx>
          <c:dLbls>
            <c:showVal val="1"/>
          </c:dLbls>
          <c:cat>
            <c:strRef>
              <c:f>Лист1!$A$2</c:f>
              <c:strCache>
                <c:ptCount val="1"/>
                <c:pt idx="0">
                  <c:v>качественная успеваемость</c:v>
                </c:pt>
              </c:strCache>
            </c:strRef>
          </c:cat>
          <c:val>
            <c:numRef>
              <c:f>Лист1!$Q$2</c:f>
              <c:numCache>
                <c:formatCode>0%</c:formatCode>
                <c:ptCount val="1"/>
                <c:pt idx="0">
                  <c:v>0.11000000000000001</c:v>
                </c:pt>
              </c:numCache>
            </c:numRef>
          </c:val>
        </c:ser>
        <c:ser>
          <c:idx val="16"/>
          <c:order val="16"/>
          <c:tx>
            <c:strRef>
              <c:f>Лист1!$R$1</c:f>
              <c:strCache>
                <c:ptCount val="1"/>
                <c:pt idx="0">
                  <c:v>9В</c:v>
                </c:pt>
              </c:strCache>
            </c:strRef>
          </c:tx>
          <c:dLbls>
            <c:showVal val="1"/>
          </c:dLbls>
          <c:cat>
            <c:strRef>
              <c:f>Лист1!$A$2</c:f>
              <c:strCache>
                <c:ptCount val="1"/>
                <c:pt idx="0">
                  <c:v>качественная успеваемость</c:v>
                </c:pt>
              </c:strCache>
            </c:strRef>
          </c:cat>
          <c:val>
            <c:numRef>
              <c:f>Лист1!$R$2</c:f>
              <c:numCache>
                <c:formatCode>0%</c:formatCode>
                <c:ptCount val="1"/>
                <c:pt idx="0">
                  <c:v>0.37000000000000005</c:v>
                </c:pt>
              </c:numCache>
            </c:numRef>
          </c:val>
        </c:ser>
        <c:axId val="136268800"/>
        <c:axId val="136282880"/>
      </c:barChart>
      <c:catAx>
        <c:axId val="136268800"/>
        <c:scaling>
          <c:orientation val="minMax"/>
        </c:scaling>
        <c:axPos val="b"/>
        <c:tickLblPos val="nextTo"/>
        <c:crossAx val="136282880"/>
        <c:crosses val="autoZero"/>
        <c:auto val="1"/>
        <c:lblAlgn val="ctr"/>
        <c:lblOffset val="100"/>
      </c:catAx>
      <c:valAx>
        <c:axId val="136282880"/>
        <c:scaling>
          <c:orientation val="minMax"/>
        </c:scaling>
        <c:axPos val="l"/>
        <c:majorGridlines/>
        <c:numFmt formatCode="0%" sourceLinked="1"/>
        <c:tickLblPos val="nextTo"/>
        <c:crossAx val="13626880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9678110681080192"/>
          <c:y val="0"/>
          <c:w val="6.7908158725921972E-2"/>
          <c:h val="1"/>
        </c:manualLayout>
      </c:layout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5А</c:v>
                </c:pt>
              </c:strCache>
            </c:strRef>
          </c:tx>
          <c:dLbls>
            <c:showVal val="1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36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5Б</c:v>
                </c:pt>
              </c:strCache>
            </c:strRef>
          </c:tx>
          <c:dLbls>
            <c:dLbl>
              <c:idx val="0"/>
              <c:layout/>
              <c:showVal val="1"/>
            </c:dLbl>
            <c:delete val="1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45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5В</c:v>
                </c:pt>
              </c:strCache>
            </c:strRef>
          </c:tx>
          <c:dLbls>
            <c:showVal val="1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Лист1!$D$2</c:f>
              <c:numCache>
                <c:formatCode>General</c:formatCode>
                <c:ptCount val="1"/>
                <c:pt idx="0">
                  <c:v>34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5Г</c:v>
                </c:pt>
              </c:strCache>
            </c:strRef>
          </c:tx>
          <c:dLbls>
            <c:showVal val="1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Лист1!$E$2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6А</c:v>
                </c:pt>
              </c:strCache>
            </c:strRef>
          </c:tx>
          <c:dLbls>
            <c:showVal val="1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Лист1!$F$2</c:f>
              <c:numCache>
                <c:formatCode>General</c:formatCode>
                <c:ptCount val="1"/>
                <c:pt idx="0">
                  <c:v>52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6Б</c:v>
                </c:pt>
              </c:strCache>
            </c:strRef>
          </c:tx>
          <c:dLbls>
            <c:showVal val="1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Лист1!$G$2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6В</c:v>
                </c:pt>
              </c:strCache>
            </c:strRef>
          </c:tx>
          <c:dLbls>
            <c:showVal val="1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Лист1!$H$2</c:f>
              <c:numCache>
                <c:formatCode>General</c:formatCode>
                <c:ptCount val="1"/>
                <c:pt idx="0">
                  <c:v>36</c:v>
                </c:pt>
              </c:numCache>
            </c:numRef>
          </c:val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6Г</c:v>
                </c:pt>
              </c:strCache>
            </c:strRef>
          </c:tx>
          <c:dLbls>
            <c:showVal val="1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Лист1!$I$2</c:f>
              <c:numCache>
                <c:formatCode>General</c:formatCode>
                <c:ptCount val="1"/>
                <c:pt idx="0">
                  <c:v>34</c:v>
                </c:pt>
              </c:numCache>
            </c:numRef>
          </c:val>
        </c:ser>
        <c:ser>
          <c:idx val="8"/>
          <c:order val="8"/>
          <c:tx>
            <c:strRef>
              <c:f>Лист1!$J$1</c:f>
              <c:strCache>
                <c:ptCount val="1"/>
                <c:pt idx="0">
                  <c:v>7А</c:v>
                </c:pt>
              </c:strCache>
            </c:strRef>
          </c:tx>
          <c:dLbls>
            <c:showVal val="1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Лист1!$J$2</c:f>
              <c:numCache>
                <c:formatCode>General</c:formatCode>
                <c:ptCount val="1"/>
                <c:pt idx="0">
                  <c:v>64</c:v>
                </c:pt>
              </c:numCache>
            </c:numRef>
          </c:val>
        </c:ser>
        <c:ser>
          <c:idx val="9"/>
          <c:order val="9"/>
          <c:tx>
            <c:strRef>
              <c:f>Лист1!$K$1</c:f>
              <c:strCache>
                <c:ptCount val="1"/>
                <c:pt idx="0">
                  <c:v>7Б</c:v>
                </c:pt>
              </c:strCache>
            </c:strRef>
          </c:tx>
          <c:dLbls>
            <c:showVal val="1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Лист1!$K$2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</c:ser>
        <c:ser>
          <c:idx val="10"/>
          <c:order val="10"/>
          <c:tx>
            <c:strRef>
              <c:f>Лист1!$L$1</c:f>
              <c:strCache>
                <c:ptCount val="1"/>
                <c:pt idx="0">
                  <c:v>7В</c:v>
                </c:pt>
              </c:strCache>
            </c:strRef>
          </c:tx>
          <c:dLbls>
            <c:showVal val="1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Лист1!$L$2</c:f>
              <c:numCache>
                <c:formatCode>General</c:formatCode>
                <c:ptCount val="1"/>
                <c:pt idx="0">
                  <c:v>33</c:v>
                </c:pt>
              </c:numCache>
            </c:numRef>
          </c:val>
        </c:ser>
        <c:ser>
          <c:idx val="11"/>
          <c:order val="11"/>
          <c:tx>
            <c:strRef>
              <c:f>Лист1!$M$1</c:f>
              <c:strCache>
                <c:ptCount val="1"/>
                <c:pt idx="0">
                  <c:v>8А</c:v>
                </c:pt>
              </c:strCache>
            </c:strRef>
          </c:tx>
          <c:dLbls>
            <c:showVal val="1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Лист1!$M$2</c:f>
              <c:numCache>
                <c:formatCode>General</c:formatCode>
                <c:ptCount val="1"/>
                <c:pt idx="0">
                  <c:v>41</c:v>
                </c:pt>
              </c:numCache>
            </c:numRef>
          </c:val>
        </c:ser>
        <c:ser>
          <c:idx val="12"/>
          <c:order val="12"/>
          <c:tx>
            <c:strRef>
              <c:f>Лист1!$N$1</c:f>
              <c:strCache>
                <c:ptCount val="1"/>
                <c:pt idx="0">
                  <c:v>8Б</c:v>
                </c:pt>
              </c:strCache>
            </c:strRef>
          </c:tx>
          <c:dLbls>
            <c:showVal val="1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Лист1!$N$2</c:f>
              <c:numCache>
                <c:formatCode>General</c:formatCode>
                <c:ptCount val="1"/>
                <c:pt idx="0">
                  <c:v>23</c:v>
                </c:pt>
              </c:numCache>
            </c:numRef>
          </c:val>
        </c:ser>
        <c:ser>
          <c:idx val="13"/>
          <c:order val="13"/>
          <c:tx>
            <c:strRef>
              <c:f>Лист1!$O$1</c:f>
              <c:strCache>
                <c:ptCount val="1"/>
                <c:pt idx="0">
                  <c:v>8В</c:v>
                </c:pt>
              </c:strCache>
            </c:strRef>
          </c:tx>
          <c:dLbls>
            <c:showVal val="1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Лист1!$O$2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</c:ser>
        <c:ser>
          <c:idx val="14"/>
          <c:order val="14"/>
          <c:tx>
            <c:strRef>
              <c:f>Лист1!$P$1</c:f>
              <c:strCache>
                <c:ptCount val="1"/>
                <c:pt idx="0">
                  <c:v>9А</c:v>
                </c:pt>
              </c:strCache>
            </c:strRef>
          </c:tx>
          <c:dLbls>
            <c:showVal val="1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Лист1!$P$2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</c:ser>
        <c:ser>
          <c:idx val="15"/>
          <c:order val="15"/>
          <c:tx>
            <c:strRef>
              <c:f>Лист1!$Q$1</c:f>
              <c:strCache>
                <c:ptCount val="1"/>
                <c:pt idx="0">
                  <c:v>9Б</c:v>
                </c:pt>
              </c:strCache>
            </c:strRef>
          </c:tx>
          <c:dLbls>
            <c:showVal val="1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Лист1!$Q$2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</c:ser>
        <c:ser>
          <c:idx val="16"/>
          <c:order val="16"/>
          <c:tx>
            <c:strRef>
              <c:f>Лист1!$R$1</c:f>
              <c:strCache>
                <c:ptCount val="1"/>
                <c:pt idx="0">
                  <c:v>9В</c:v>
                </c:pt>
              </c:strCache>
            </c:strRef>
          </c:tx>
          <c:dLbls>
            <c:showVal val="1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Лист1!$R$2</c:f>
              <c:numCache>
                <c:formatCode>General</c:formatCode>
                <c:ptCount val="1"/>
                <c:pt idx="0">
                  <c:v>48</c:v>
                </c:pt>
              </c:numCache>
            </c:numRef>
          </c:val>
        </c:ser>
        <c:ser>
          <c:idx val="17"/>
          <c:order val="17"/>
          <c:tx>
            <c:strRef>
              <c:f>Лист1!$S$1</c:f>
              <c:strCache>
                <c:ptCount val="1"/>
                <c:pt idx="0">
                  <c:v>10</c:v>
                </c:pt>
              </c:strCache>
            </c:strRef>
          </c:tx>
          <c:dLbls>
            <c:showVal val="1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Лист1!$S$2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</c:ser>
        <c:ser>
          <c:idx val="18"/>
          <c:order val="18"/>
          <c:tx>
            <c:strRef>
              <c:f>Лист1!$T$1</c:f>
              <c:strCache>
                <c:ptCount val="1"/>
                <c:pt idx="0">
                  <c:v>11</c:v>
                </c:pt>
              </c:strCache>
            </c:strRef>
          </c:tx>
          <c:dLbls>
            <c:showVal val="1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Лист1!$T$2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</c:ser>
        <c:axId val="137231744"/>
        <c:axId val="137311360"/>
      </c:barChart>
      <c:catAx>
        <c:axId val="137231744"/>
        <c:scaling>
          <c:orientation val="minMax"/>
        </c:scaling>
        <c:axPos val="b"/>
        <c:numFmt formatCode="General" sourceLinked="1"/>
        <c:tickLblPos val="nextTo"/>
        <c:crossAx val="137311360"/>
        <c:crosses val="autoZero"/>
        <c:auto val="1"/>
        <c:lblAlgn val="ctr"/>
        <c:lblOffset val="100"/>
      </c:catAx>
      <c:valAx>
        <c:axId val="137311360"/>
        <c:scaling>
          <c:orientation val="minMax"/>
        </c:scaling>
        <c:axPos val="l"/>
        <c:majorGridlines/>
        <c:numFmt formatCode="General" sourceLinked="1"/>
        <c:tickLblPos val="nextTo"/>
        <c:crossAx val="13723174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92396872265966767"/>
          <c:y val="4.6737301219700489E-2"/>
          <c:w val="6.769794400699912E-2"/>
          <c:h val="0.92368226030569711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пропущенных уроков всего</c:v>
                </c:pt>
              </c:strCache>
            </c:strRef>
          </c:tx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1 полугодие 2016-2017 учебный год</c:v>
                </c:pt>
                <c:pt idx="1">
                  <c:v>1 полугодие 2017-2018 учебный год</c:v>
                </c:pt>
                <c:pt idx="2">
                  <c:v>1 полугодие 2018-2019 учебного года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6256</c:v>
                </c:pt>
                <c:pt idx="1">
                  <c:v>5895</c:v>
                </c:pt>
                <c:pt idx="2">
                  <c:v>5945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по болезни</c:v>
                </c:pt>
              </c:strCache>
            </c:strRef>
          </c:tx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1 полугодие 2016-2017 учебный год</c:v>
                </c:pt>
                <c:pt idx="1">
                  <c:v>1 полугодие 2017-2018 учебный год</c:v>
                </c:pt>
                <c:pt idx="2">
                  <c:v>1 полугодие 2018-2019 учебного года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4830</c:v>
                </c:pt>
                <c:pt idx="1">
                  <c:v>3595</c:v>
                </c:pt>
                <c:pt idx="2">
                  <c:v>3568</c:v>
                </c:pt>
              </c:numCache>
            </c:numRef>
          </c:val>
        </c:ser>
        <c:shape val="cylinder"/>
        <c:axId val="137321856"/>
        <c:axId val="144114816"/>
        <c:axId val="0"/>
      </c:bar3DChart>
      <c:catAx>
        <c:axId val="137321856"/>
        <c:scaling>
          <c:orientation val="minMax"/>
        </c:scaling>
        <c:axPos val="b"/>
        <c:tickLblPos val="nextTo"/>
        <c:crossAx val="144114816"/>
        <c:crosses val="autoZero"/>
        <c:auto val="1"/>
        <c:lblAlgn val="ctr"/>
        <c:lblOffset val="100"/>
      </c:catAx>
      <c:valAx>
        <c:axId val="144114816"/>
        <c:scaling>
          <c:orientation val="minMax"/>
        </c:scaling>
        <c:axPos val="l"/>
        <c:majorGridlines/>
        <c:numFmt formatCode="General" sourceLinked="1"/>
        <c:tickLblPos val="nextTo"/>
        <c:crossAx val="137321856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1/15/2019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1/15/2019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1/15/2019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1/15/2019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1/15/2019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1/15/2019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1/15/2019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1/15/2019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1/15/2019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1/15/2019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1/15/2019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1/15/2019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1447799"/>
            <a:ext cx="8229600" cy="1143001"/>
          </a:xfrm>
        </p:spPr>
        <p:txBody>
          <a:bodyPr>
            <a:normAutofit fontScale="90000"/>
          </a:bodyPr>
          <a:lstStyle/>
          <a:p>
            <a:r>
              <a:rPr lang="ru-RU" sz="6000" b="1" dirty="0" smtClean="0"/>
              <a:t>              Итоги </a:t>
            </a:r>
            <a:r>
              <a:rPr lang="en-US" sz="6000" b="1" dirty="0" smtClean="0"/>
              <a:t>I </a:t>
            </a:r>
            <a:r>
              <a:rPr lang="ru-RU" sz="6000" b="1" dirty="0" smtClean="0"/>
              <a:t>полугодия</a:t>
            </a:r>
            <a:endParaRPr lang="ru-RU" sz="6000" b="1" dirty="0"/>
          </a:p>
        </p:txBody>
      </p:sp>
      <p:pic>
        <p:nvPicPr>
          <p:cNvPr id="5" name="Рисунок 4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3276600"/>
            <a:ext cx="4724400" cy="32935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b="1" dirty="0" smtClean="0"/>
              <a:t>Движение обучающихся по уровням обучения</a:t>
            </a:r>
            <a:endParaRPr lang="ru-RU" sz="3600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228600" y="1447800"/>
          <a:ext cx="8686800" cy="53333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7360"/>
                <a:gridCol w="1737360"/>
                <a:gridCol w="1737360"/>
                <a:gridCol w="1737360"/>
                <a:gridCol w="1737360"/>
              </a:tblGrid>
              <a:tr h="13603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latin typeface="Times New Roman"/>
                          <a:ea typeface="DejaVu Sans"/>
                          <a:cs typeface="Times New Roman"/>
                        </a:rPr>
                        <a:t>Уровни обучения</a:t>
                      </a:r>
                      <a:endParaRPr lang="ru-RU" sz="2000" kern="50" dirty="0">
                        <a:latin typeface="Arial"/>
                        <a:ea typeface="DejaVu Sans"/>
                        <a:cs typeface="Times New Roman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latin typeface="Times New Roman"/>
                          <a:ea typeface="DejaVu Sans"/>
                          <a:cs typeface="Times New Roman"/>
                        </a:rPr>
                        <a:t>Число обучающихся на начало четверти</a:t>
                      </a:r>
                      <a:endParaRPr lang="ru-RU" sz="2000" kern="50" dirty="0">
                        <a:latin typeface="Arial"/>
                        <a:ea typeface="DejaVu Sans"/>
                        <a:cs typeface="Times New Roman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latin typeface="Times New Roman"/>
                          <a:ea typeface="DejaVu Sans"/>
                          <a:cs typeface="Times New Roman"/>
                        </a:rPr>
                        <a:t>Прибыло</a:t>
                      </a:r>
                      <a:endParaRPr lang="ru-RU" sz="2000" kern="50" dirty="0">
                        <a:latin typeface="Arial"/>
                        <a:ea typeface="DejaVu Sans"/>
                        <a:cs typeface="Times New Roman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indent="355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latin typeface="Times New Roman"/>
                          <a:ea typeface="DejaVu Sans"/>
                          <a:cs typeface="Times New Roman"/>
                        </a:rPr>
                        <a:t>Выбыло</a:t>
                      </a:r>
                      <a:endParaRPr lang="ru-RU" sz="2000" kern="50" dirty="0">
                        <a:latin typeface="Arial"/>
                        <a:ea typeface="DejaVu Sans"/>
                        <a:cs typeface="Times New Roman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latin typeface="Times New Roman"/>
                          <a:ea typeface="DejaVu Sans"/>
                          <a:cs typeface="Times New Roman"/>
                        </a:rPr>
                        <a:t>Число обучающихся на конец четверти</a:t>
                      </a:r>
                      <a:endParaRPr lang="ru-RU" sz="2000" kern="50" dirty="0">
                        <a:latin typeface="Arial"/>
                        <a:ea typeface="DejaVu Sans"/>
                        <a:cs typeface="Times New Roman"/>
                      </a:endParaRPr>
                    </a:p>
                  </a:txBody>
                  <a:tcPr marL="34925" marR="34925" marT="34925" marB="34925"/>
                </a:tc>
              </a:tr>
              <a:tr h="9489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latin typeface="Times New Roman"/>
                          <a:ea typeface="DejaVu Sans"/>
                          <a:cs typeface="Times New Roman"/>
                        </a:rPr>
                        <a:t>Начальное общее образование</a:t>
                      </a:r>
                      <a:endParaRPr lang="ru-RU" sz="2000" kern="50" dirty="0">
                        <a:latin typeface="Arial"/>
                        <a:ea typeface="DejaVu Sans"/>
                        <a:cs typeface="Times New Roman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latin typeface="Times New Roman"/>
                          <a:ea typeface="DejaVu Sans"/>
                          <a:cs typeface="Times New Roman"/>
                        </a:rPr>
                        <a:t>411</a:t>
                      </a:r>
                      <a:endParaRPr lang="ru-RU" sz="2000" kern="50" dirty="0">
                        <a:latin typeface="Arial"/>
                        <a:ea typeface="DejaVu Sans"/>
                        <a:cs typeface="Times New Roman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50" dirty="0" smtClean="0">
                          <a:latin typeface="Times New Roman"/>
                          <a:ea typeface="DejaVu Sans"/>
                          <a:cs typeface="Times New Roman"/>
                        </a:rPr>
                        <a:t>10</a:t>
                      </a:r>
                      <a:endParaRPr lang="ru-RU" sz="2000" kern="50" dirty="0">
                        <a:latin typeface="Arial"/>
                        <a:ea typeface="DejaVu Sans"/>
                        <a:cs typeface="Times New Roman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50" dirty="0" smtClean="0">
                          <a:latin typeface="Times New Roman"/>
                          <a:ea typeface="DejaVu Sans"/>
                          <a:cs typeface="Times New Roman"/>
                        </a:rPr>
                        <a:t>17</a:t>
                      </a:r>
                      <a:endParaRPr lang="ru-RU" sz="2000" kern="50" dirty="0">
                        <a:latin typeface="Arial"/>
                        <a:ea typeface="DejaVu Sans"/>
                        <a:cs typeface="Times New Roman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50" dirty="0" smtClean="0">
                          <a:latin typeface="Times New Roman"/>
                          <a:ea typeface="DejaVu Sans"/>
                          <a:cs typeface="Times New Roman"/>
                        </a:rPr>
                        <a:t>404</a:t>
                      </a:r>
                      <a:endParaRPr lang="ru-RU" sz="2000" kern="50" dirty="0">
                        <a:latin typeface="Arial"/>
                        <a:ea typeface="DejaVu Sans"/>
                        <a:cs typeface="Times New Roman"/>
                      </a:endParaRPr>
                    </a:p>
                  </a:txBody>
                  <a:tcPr marL="34925" marR="34925" marT="34925" marB="34925"/>
                </a:tc>
              </a:tr>
              <a:tr h="9489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latin typeface="Times New Roman"/>
                          <a:ea typeface="DejaVu Sans"/>
                          <a:cs typeface="Times New Roman"/>
                        </a:rPr>
                        <a:t>Основное общее образование</a:t>
                      </a:r>
                      <a:endParaRPr lang="ru-RU" sz="2000" kern="50" dirty="0">
                        <a:latin typeface="Arial"/>
                        <a:ea typeface="DejaVu Sans"/>
                        <a:cs typeface="Times New Roman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latin typeface="Times New Roman"/>
                          <a:ea typeface="DejaVu Sans"/>
                          <a:cs typeface="Times New Roman"/>
                        </a:rPr>
                        <a:t>422</a:t>
                      </a:r>
                      <a:endParaRPr lang="ru-RU" sz="2000" kern="50" dirty="0">
                        <a:latin typeface="Arial"/>
                        <a:ea typeface="DejaVu Sans"/>
                        <a:cs typeface="Times New Roman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50" dirty="0" smtClean="0">
                          <a:latin typeface="Times New Roman"/>
                          <a:ea typeface="DejaVu Sans"/>
                          <a:cs typeface="Times New Roman"/>
                        </a:rPr>
                        <a:t>17</a:t>
                      </a:r>
                      <a:endParaRPr lang="ru-RU" sz="2000" kern="50" dirty="0">
                        <a:latin typeface="Arial"/>
                        <a:ea typeface="DejaVu Sans"/>
                        <a:cs typeface="Times New Roman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latin typeface="Times New Roman"/>
                          <a:ea typeface="DejaVu Sans"/>
                          <a:cs typeface="Times New Roman"/>
                        </a:rPr>
                        <a:t>6</a:t>
                      </a:r>
                      <a:endParaRPr lang="ru-RU" sz="2000" kern="50" dirty="0">
                        <a:latin typeface="Arial"/>
                        <a:ea typeface="DejaVu Sans"/>
                        <a:cs typeface="Times New Roman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50" dirty="0" smtClean="0">
                          <a:latin typeface="Times New Roman"/>
                          <a:ea typeface="DejaVu Sans"/>
                          <a:cs typeface="Times New Roman"/>
                        </a:rPr>
                        <a:t>433</a:t>
                      </a:r>
                      <a:endParaRPr lang="ru-RU" sz="2000" kern="50" dirty="0">
                        <a:latin typeface="Arial"/>
                        <a:ea typeface="DejaVu Sans"/>
                        <a:cs typeface="Times New Roman"/>
                      </a:endParaRPr>
                    </a:p>
                  </a:txBody>
                  <a:tcPr marL="34925" marR="34925" marT="34925" marB="34925"/>
                </a:tc>
              </a:tr>
              <a:tr h="9489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latin typeface="Times New Roman"/>
                          <a:ea typeface="DejaVu Sans"/>
                          <a:cs typeface="Times New Roman"/>
                        </a:rPr>
                        <a:t>Среднее общее образование</a:t>
                      </a:r>
                      <a:endParaRPr lang="ru-RU" sz="2000" kern="50" dirty="0">
                        <a:latin typeface="Arial"/>
                        <a:ea typeface="DejaVu Sans"/>
                        <a:cs typeface="Times New Roman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latin typeface="Times New Roman"/>
                          <a:ea typeface="DejaVu Sans"/>
                          <a:cs typeface="Times New Roman"/>
                        </a:rPr>
                        <a:t>45</a:t>
                      </a:r>
                      <a:endParaRPr lang="ru-RU" sz="2000" kern="50" dirty="0">
                        <a:latin typeface="Arial"/>
                        <a:ea typeface="DejaVu Sans"/>
                        <a:cs typeface="Times New Roman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latin typeface="Times New Roman"/>
                          <a:ea typeface="DejaVu Sans"/>
                          <a:cs typeface="Times New Roman"/>
                        </a:rPr>
                        <a:t>4</a:t>
                      </a:r>
                      <a:endParaRPr lang="ru-RU" sz="2000" kern="50" dirty="0">
                        <a:latin typeface="Arial"/>
                        <a:ea typeface="DejaVu Sans"/>
                        <a:cs typeface="Times New Roman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latin typeface="Times New Roman"/>
                          <a:ea typeface="DejaVu Sans"/>
                          <a:cs typeface="Times New Roman"/>
                        </a:rPr>
                        <a:t>2</a:t>
                      </a:r>
                      <a:endParaRPr lang="ru-RU" sz="2000" kern="50" dirty="0">
                        <a:latin typeface="Arial"/>
                        <a:ea typeface="DejaVu Sans"/>
                        <a:cs typeface="Times New Roman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50" dirty="0" smtClean="0">
                          <a:latin typeface="Times New Roman"/>
                          <a:ea typeface="DejaVu Sans"/>
                          <a:cs typeface="Times New Roman"/>
                        </a:rPr>
                        <a:t>47</a:t>
                      </a:r>
                      <a:endParaRPr lang="ru-RU" sz="2000" kern="50" dirty="0">
                        <a:latin typeface="Arial"/>
                        <a:ea typeface="DejaVu Sans"/>
                        <a:cs typeface="Times New Roman"/>
                      </a:endParaRPr>
                    </a:p>
                  </a:txBody>
                  <a:tcPr marL="34925" marR="34925" marT="34925" marB="34925"/>
                </a:tc>
              </a:tr>
              <a:tr h="6696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latin typeface="Times New Roman"/>
                          <a:ea typeface="DejaVu Sans"/>
                          <a:cs typeface="Times New Roman"/>
                        </a:rPr>
                        <a:t>Итого: </a:t>
                      </a:r>
                      <a:endParaRPr lang="ru-RU" sz="2000" kern="50" dirty="0">
                        <a:latin typeface="Arial"/>
                        <a:ea typeface="DejaVu Sans"/>
                        <a:cs typeface="Times New Roman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latin typeface="Times New Roman"/>
                          <a:ea typeface="DejaVu Sans"/>
                          <a:cs typeface="Times New Roman"/>
                        </a:rPr>
                        <a:t>878</a:t>
                      </a:r>
                      <a:endParaRPr lang="ru-RU" sz="2000" kern="50" dirty="0">
                        <a:latin typeface="Arial"/>
                        <a:ea typeface="DejaVu Sans"/>
                        <a:cs typeface="Times New Roman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50" dirty="0" smtClean="0">
                          <a:latin typeface="Times New Roman"/>
                          <a:ea typeface="DejaVu Sans"/>
                          <a:cs typeface="Times New Roman"/>
                        </a:rPr>
                        <a:t>31</a:t>
                      </a:r>
                      <a:endParaRPr lang="ru-RU" sz="2000" kern="50" dirty="0">
                        <a:latin typeface="Arial"/>
                        <a:ea typeface="DejaVu Sans"/>
                        <a:cs typeface="Times New Roman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50" dirty="0" smtClean="0">
                          <a:latin typeface="Times New Roman"/>
                          <a:ea typeface="DejaVu Sans"/>
                          <a:cs typeface="Times New Roman"/>
                        </a:rPr>
                        <a:t>25</a:t>
                      </a:r>
                      <a:endParaRPr lang="ru-RU" sz="2000" kern="50" dirty="0">
                        <a:latin typeface="Arial"/>
                        <a:ea typeface="DejaVu Sans"/>
                        <a:cs typeface="Times New Roman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50" dirty="0" smtClean="0">
                          <a:latin typeface="Times New Roman"/>
                          <a:ea typeface="DejaVu Sans"/>
                          <a:cs typeface="Times New Roman"/>
                        </a:rPr>
                        <a:t>884</a:t>
                      </a:r>
                      <a:endParaRPr lang="ru-RU" sz="2000" kern="50" dirty="0">
                        <a:latin typeface="Arial"/>
                        <a:ea typeface="DejaVu Sans"/>
                        <a:cs typeface="Times New Roman"/>
                      </a:endParaRPr>
                    </a:p>
                  </a:txBody>
                  <a:tcPr marL="34925" marR="34925" marT="34925" marB="34925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В соответствии с п. 3. ст. 5 Закона «Об образовании в  РФ» школа обеспечивает доступность и бесплатность начального общего, основного общего и среднего общего образования. Школа предоставляет очную форму обучения, индивидуальное обучение на дому по медицинским показаниям по общеобразовательной программе и дистанционное обучение. На домашнем обучении находятся 13 человек, из них 8 человек - обучающиеся 5-9 классов.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Сравнительный анализ успеваемости основного общего образования</a:t>
            </a:r>
            <a:endParaRPr lang="ru-RU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0" y="1447800"/>
          <a:ext cx="9144000" cy="44438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2286000"/>
                <a:gridCol w="2710832"/>
                <a:gridCol w="1861168"/>
              </a:tblGrid>
              <a:tr h="29018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kern="50" dirty="0">
                          <a:latin typeface="Times New Roman"/>
                          <a:ea typeface="DejaVu Sans"/>
                          <a:cs typeface="Times New Roman"/>
                        </a:rPr>
                        <a:t>1 полугодие</a:t>
                      </a:r>
                      <a:endParaRPr lang="ru-RU" sz="2800" kern="50" dirty="0">
                        <a:latin typeface="Arial"/>
                        <a:ea typeface="DejaVu Sans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kern="50" dirty="0">
                          <a:latin typeface="Times New Roman"/>
                          <a:ea typeface="DejaVu Sans"/>
                          <a:cs typeface="Times New Roman"/>
                        </a:rPr>
                        <a:t>2016-2017 учебный год</a:t>
                      </a:r>
                      <a:endParaRPr lang="ru-RU" sz="2800" kern="50" dirty="0">
                        <a:latin typeface="Arial"/>
                        <a:ea typeface="DejaVu Sans"/>
                        <a:cs typeface="Times New Roman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kern="50" dirty="0">
                          <a:latin typeface="Times New Roman"/>
                          <a:ea typeface="DejaVu Sans"/>
                          <a:cs typeface="Times New Roman"/>
                        </a:rPr>
                        <a:t>1 полугодие</a:t>
                      </a:r>
                      <a:endParaRPr lang="ru-RU" sz="2800" kern="50" dirty="0">
                        <a:latin typeface="Arial"/>
                        <a:ea typeface="DejaVu Sans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kern="50" dirty="0">
                          <a:latin typeface="Times New Roman"/>
                          <a:ea typeface="DejaVu Sans"/>
                          <a:cs typeface="Times New Roman"/>
                        </a:rPr>
                        <a:t>2017-2018 учебной год</a:t>
                      </a:r>
                      <a:endParaRPr lang="ru-RU" sz="2800" kern="50" dirty="0">
                        <a:latin typeface="Arial"/>
                        <a:ea typeface="DejaVu Sans"/>
                        <a:cs typeface="Times New Roman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kern="50" dirty="0">
                          <a:latin typeface="Times New Roman"/>
                          <a:ea typeface="DejaVu Sans"/>
                          <a:cs typeface="Times New Roman"/>
                        </a:rPr>
                        <a:t>1 </a:t>
                      </a:r>
                      <a:endParaRPr lang="ru-RU" sz="2800" kern="50" dirty="0" smtClean="0">
                        <a:latin typeface="Times New Roman"/>
                        <a:ea typeface="DejaVu Sans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kern="50" dirty="0" smtClean="0">
                          <a:latin typeface="Times New Roman"/>
                          <a:ea typeface="DejaVu Sans"/>
                          <a:cs typeface="Times New Roman"/>
                        </a:rPr>
                        <a:t>полугодие</a:t>
                      </a:r>
                      <a:endParaRPr lang="ru-RU" sz="2800" kern="50" dirty="0">
                        <a:latin typeface="Arial"/>
                        <a:ea typeface="DejaVu Sans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kern="50" dirty="0">
                          <a:latin typeface="Times New Roman"/>
                          <a:ea typeface="DejaVu Sans"/>
                          <a:cs typeface="Times New Roman"/>
                        </a:rPr>
                        <a:t>2018-2019 учебной год</a:t>
                      </a:r>
                      <a:endParaRPr lang="ru-RU" sz="2800" kern="50" dirty="0">
                        <a:latin typeface="Arial"/>
                        <a:ea typeface="DejaVu Sans"/>
                        <a:cs typeface="Times New Roman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800" kern="50" dirty="0" smtClean="0">
                        <a:latin typeface="Times New Roman"/>
                        <a:ea typeface="DejaVu Sans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800" kern="50" dirty="0" smtClean="0">
                        <a:latin typeface="Times New Roman"/>
                        <a:ea typeface="DejaVu Sans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kern="50" dirty="0" smtClean="0">
                          <a:latin typeface="Times New Roman"/>
                          <a:ea typeface="DejaVu Sans"/>
                          <a:cs typeface="Times New Roman"/>
                        </a:rPr>
                        <a:t>Динамика</a:t>
                      </a:r>
                      <a:endParaRPr lang="ru-RU" sz="2800" kern="50" dirty="0">
                        <a:latin typeface="Arial"/>
                        <a:ea typeface="DejaVu Sans"/>
                        <a:cs typeface="Times New Roman"/>
                      </a:endParaRPr>
                    </a:p>
                  </a:txBody>
                  <a:tcPr marL="34925" marR="34925" marT="34925" marB="34925"/>
                </a:tc>
              </a:tr>
              <a:tr h="12891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kern="50" dirty="0">
                          <a:latin typeface="Times New Roman"/>
                          <a:ea typeface="DejaVu Sans"/>
                          <a:cs typeface="Times New Roman"/>
                        </a:rPr>
                        <a:t>96%</a:t>
                      </a:r>
                      <a:endParaRPr lang="ru-RU" sz="2800" kern="50" dirty="0">
                        <a:latin typeface="Arial"/>
                        <a:ea typeface="DejaVu Sans"/>
                        <a:cs typeface="Times New Roman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kern="50" dirty="0">
                          <a:latin typeface="Times New Roman"/>
                          <a:ea typeface="DejaVu Sans"/>
                          <a:cs typeface="Times New Roman"/>
                        </a:rPr>
                        <a:t>98%</a:t>
                      </a:r>
                      <a:endParaRPr lang="ru-RU" sz="2800" kern="50" dirty="0">
                        <a:latin typeface="Arial"/>
                        <a:ea typeface="DejaVu Sans"/>
                        <a:cs typeface="Times New Roman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kern="50" dirty="0" smtClean="0">
                          <a:latin typeface="Times New Roman"/>
                          <a:ea typeface="DejaVu Sans"/>
                          <a:cs typeface="Times New Roman"/>
                        </a:rPr>
                        <a:t>97%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800" kern="50" dirty="0" smtClean="0">
                        <a:latin typeface="Times New Roman"/>
                        <a:ea typeface="DejaVu Sans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kern="50" dirty="0" smtClean="0">
                          <a:latin typeface="Times New Roman"/>
                          <a:ea typeface="DejaVu Sans"/>
                          <a:cs typeface="Times New Roman"/>
                        </a:rPr>
                        <a:t>1 четверть</a:t>
                      </a:r>
                      <a:r>
                        <a:rPr lang="ru-RU" sz="2800" kern="50" baseline="0" dirty="0" smtClean="0">
                          <a:latin typeface="Times New Roman"/>
                          <a:ea typeface="DejaVu Sans"/>
                          <a:cs typeface="Times New Roman"/>
                        </a:rPr>
                        <a:t> </a:t>
                      </a:r>
                      <a:r>
                        <a:rPr lang="ru-RU" sz="2800" kern="50" dirty="0" smtClean="0">
                          <a:latin typeface="Times New Roman"/>
                          <a:ea typeface="DejaVu Sans"/>
                          <a:cs typeface="Times New Roman"/>
                        </a:rPr>
                        <a:t>97.8%</a:t>
                      </a:r>
                      <a:endParaRPr lang="ru-RU" sz="2800" kern="50" dirty="0">
                        <a:latin typeface="Arial"/>
                        <a:ea typeface="DejaVu Sans"/>
                        <a:cs typeface="Times New Roman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kern="50" dirty="0">
                          <a:latin typeface="Times New Roman"/>
                          <a:ea typeface="DejaVu Sans"/>
                          <a:cs typeface="Times New Roman"/>
                        </a:rPr>
                        <a:t>стабильная</a:t>
                      </a:r>
                      <a:endParaRPr lang="ru-RU" sz="2800" kern="50" dirty="0">
                        <a:latin typeface="Arial"/>
                        <a:ea typeface="DejaVu Sans"/>
                        <a:cs typeface="Times New Roman"/>
                      </a:endParaRPr>
                    </a:p>
                  </a:txBody>
                  <a:tcPr marL="34925" marR="34925" marT="34925" marB="34925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Обучающиеся не справившиеся с программой 1 полугодия</a:t>
            </a:r>
            <a:endParaRPr lang="ru-RU" b="1" dirty="0"/>
          </a:p>
        </p:txBody>
      </p:sp>
      <p:sp>
        <p:nvSpPr>
          <p:cNvPr id="2049" name="Rectangle 1"/>
          <p:cNvSpPr>
            <a:spLocks noGrp="1" noChangeArrowheads="1"/>
          </p:cNvSpPr>
          <p:nvPr>
            <p:ph sz="quarter" idx="1"/>
          </p:nvPr>
        </p:nvSpPr>
        <p:spPr bwMode="auto">
          <a:xfrm>
            <a:off x="8502069" y="3549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28600" y="1397000"/>
          <a:ext cx="8610600" cy="4608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0200"/>
                <a:gridCol w="2870200"/>
                <a:gridCol w="2870200"/>
              </a:tblGrid>
              <a:tr h="12435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ФИ обучающегося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Класс 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Предметы, по которым «2» или </a:t>
                      </a:r>
                      <a:r>
                        <a:rPr lang="ru-RU" sz="2400" dirty="0" err="1"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/а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746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2 ученика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7Б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7Б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Русский язык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Все предметы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746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2 ученика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8Б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8Б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Химия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14 предметов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2435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1 ученица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8В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53110" algn="l"/>
                        </a:tabLs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Химия	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Обучающиеся не справившиеся с программой 1 четверти</a:t>
            </a:r>
            <a:endParaRPr lang="ru-RU" b="1" dirty="0"/>
          </a:p>
        </p:txBody>
      </p:sp>
      <p:sp>
        <p:nvSpPr>
          <p:cNvPr id="2049" name="Rectangle 1"/>
          <p:cNvSpPr>
            <a:spLocks noGrp="1" noChangeArrowheads="1"/>
          </p:cNvSpPr>
          <p:nvPr>
            <p:ph sz="quarter" idx="1"/>
          </p:nvPr>
        </p:nvSpPr>
        <p:spPr bwMode="auto">
          <a:xfrm>
            <a:off x="8502069" y="3549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28600" y="1371601"/>
          <a:ext cx="8610600" cy="5235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0200"/>
                <a:gridCol w="2311400"/>
                <a:gridCol w="3429000"/>
              </a:tblGrid>
              <a:tr h="19052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 smtClean="0">
                          <a:latin typeface="Times New Roman"/>
                          <a:ea typeface="Times New Roman"/>
                          <a:cs typeface="Times New Roman"/>
                        </a:rPr>
                        <a:t>5 человек</a:t>
                      </a:r>
                      <a:endParaRPr lang="ru-RU" sz="2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 smtClean="0">
                          <a:latin typeface="Times New Roman"/>
                          <a:ea typeface="Times New Roman"/>
                          <a:cs typeface="Times New Roman"/>
                        </a:rPr>
                        <a:t>9Б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 smtClean="0">
                          <a:latin typeface="Times New Roman"/>
                          <a:ea typeface="Times New Roman"/>
                          <a:cs typeface="Times New Roman"/>
                        </a:rPr>
                        <a:t>9Б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dirty="0" smtClean="0">
                          <a:latin typeface="Times New Roman"/>
                          <a:ea typeface="Times New Roman"/>
                          <a:cs typeface="Times New Roman"/>
                        </a:rPr>
                        <a:t>9Б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dirty="0" smtClean="0">
                          <a:latin typeface="Times New Roman"/>
                          <a:ea typeface="Times New Roman"/>
                          <a:cs typeface="Times New Roman"/>
                        </a:rPr>
                        <a:t>9Б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 smtClean="0">
                          <a:latin typeface="Calibri"/>
                          <a:ea typeface="Times New Roman"/>
                          <a:cs typeface="Times New Roman"/>
                        </a:rPr>
                        <a:t>9Б</a:t>
                      </a:r>
                      <a:endParaRPr lang="ru-RU" sz="2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dirty="0" smtClean="0">
                          <a:latin typeface="Times New Roman"/>
                          <a:ea typeface="Times New Roman"/>
                          <a:cs typeface="Times New Roman"/>
                        </a:rPr>
                        <a:t>6 предметов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dirty="0" smtClean="0">
                          <a:latin typeface="Times New Roman"/>
                          <a:ea typeface="Times New Roman"/>
                          <a:cs typeface="Times New Roman"/>
                        </a:rPr>
                        <a:t>Химия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dirty="0" smtClean="0">
                          <a:latin typeface="Times New Roman"/>
                          <a:ea typeface="Times New Roman"/>
                          <a:cs typeface="Times New Roman"/>
                        </a:rPr>
                        <a:t>Химия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dirty="0" smtClean="0">
                          <a:latin typeface="Times New Roman"/>
                          <a:ea typeface="Times New Roman"/>
                          <a:cs typeface="Times New Roman"/>
                        </a:rPr>
                        <a:t>Химия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dirty="0" smtClean="0">
                          <a:latin typeface="Times New Roman"/>
                          <a:ea typeface="Times New Roman"/>
                          <a:cs typeface="Times New Roman"/>
                        </a:rPr>
                        <a:t>Химия</a:t>
                      </a:r>
                    </a:p>
                  </a:txBody>
                  <a:tcPr marL="68580" marR="68580" marT="0" marB="0"/>
                </a:tc>
              </a:tr>
              <a:tr h="5635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 smtClean="0">
                          <a:latin typeface="Times New Roman"/>
                          <a:ea typeface="Times New Roman"/>
                          <a:cs typeface="Times New Roman"/>
                        </a:rPr>
                        <a:t>1 человек</a:t>
                      </a:r>
                      <a:endParaRPr lang="ru-RU" sz="2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 smtClean="0">
                          <a:latin typeface="Times New Roman"/>
                          <a:ea typeface="Times New Roman"/>
                          <a:cs typeface="Times New Roman"/>
                        </a:rPr>
                        <a:t>9В</a:t>
                      </a:r>
                      <a:endParaRPr lang="ru-RU" sz="2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latin typeface="Times New Roman"/>
                          <a:ea typeface="Times New Roman"/>
                          <a:cs typeface="Times New Roman"/>
                        </a:rPr>
                        <a:t>химия</a:t>
                      </a:r>
                      <a:endParaRPr lang="ru-RU" sz="2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969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 smtClean="0">
                          <a:latin typeface="Times New Roman"/>
                          <a:ea typeface="Times New Roman"/>
                          <a:cs typeface="Times New Roman"/>
                        </a:rPr>
                        <a:t>3 человека</a:t>
                      </a:r>
                      <a:endParaRPr lang="ru-RU" sz="2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 smtClean="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 smtClean="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 smtClean="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2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 smtClean="0">
                          <a:latin typeface="Times New Roman"/>
                          <a:ea typeface="Times New Roman"/>
                          <a:cs typeface="Times New Roman"/>
                        </a:rPr>
                        <a:t>Химия, математика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dirty="0" smtClean="0">
                          <a:latin typeface="Times New Roman"/>
                          <a:ea typeface="Times New Roman"/>
                          <a:cs typeface="Times New Roman"/>
                        </a:rPr>
                        <a:t>Химия, математика, русский язык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Английский язык, математика, русский язык</a:t>
                      </a:r>
                      <a:endParaRPr lang="ru-RU" sz="2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8157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 smtClean="0">
                          <a:latin typeface="Times New Roman"/>
                          <a:ea typeface="Times New Roman"/>
                          <a:cs typeface="Times New Roman"/>
                        </a:rPr>
                        <a:t>1 человек</a:t>
                      </a:r>
                      <a:endParaRPr lang="ru-RU" sz="2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 smtClean="0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 smtClean="0">
                          <a:latin typeface="Times New Roman"/>
                          <a:ea typeface="Times New Roman"/>
                          <a:cs typeface="Times New Roman"/>
                        </a:rPr>
                        <a:t>Химия, математика, русский язык</a:t>
                      </a:r>
                      <a:endParaRPr lang="ru-RU" sz="2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Качественная успеваемость по классам за 1 четверть:</a:t>
            </a:r>
            <a:endParaRPr lang="ru-RU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152400" y="1371600"/>
          <a:ext cx="89916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Качественная успеваемость по классам за 2 четверть: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0" y="1447800"/>
          <a:ext cx="9144000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32556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/>
              <a:t>Анализ успеваемости и качества обучения показал следующие результаты: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1752600"/>
            <a:ext cx="7772400" cy="426720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Хорошистов и отличников на уровне основного общего образования: </a:t>
            </a:r>
          </a:p>
          <a:p>
            <a:pPr>
              <a:buNone/>
            </a:pPr>
            <a:r>
              <a:rPr lang="ru-RU" dirty="0" smtClean="0"/>
              <a:t>    1 четверть– 30% (126 обучающихся)</a:t>
            </a:r>
          </a:p>
          <a:p>
            <a:pPr>
              <a:buNone/>
            </a:pPr>
            <a:r>
              <a:rPr lang="ru-RU" dirty="0" smtClean="0"/>
              <a:t>    2 четверть - 33% (142 обучающегося)</a:t>
            </a:r>
          </a:p>
          <a:p>
            <a:r>
              <a:rPr lang="ru-RU" dirty="0" smtClean="0"/>
              <a:t>Отличников:</a:t>
            </a:r>
          </a:p>
          <a:p>
            <a:pPr>
              <a:buNone/>
            </a:pPr>
            <a:r>
              <a:rPr lang="ru-RU" dirty="0" smtClean="0"/>
              <a:t>    1 четверть - 3,7 % - 16 человек</a:t>
            </a:r>
          </a:p>
          <a:p>
            <a:pPr>
              <a:buNone/>
            </a:pPr>
            <a:r>
              <a:rPr lang="ru-RU" b="1" i="1" dirty="0" smtClean="0"/>
              <a:t>    </a:t>
            </a:r>
            <a:r>
              <a:rPr lang="ru-RU" dirty="0" smtClean="0"/>
              <a:t>2 четверть –</a:t>
            </a:r>
            <a:r>
              <a:rPr lang="ru-RU" b="1" i="1" dirty="0" smtClean="0"/>
              <a:t> </a:t>
            </a:r>
            <a:r>
              <a:rPr lang="ru-RU" dirty="0" smtClean="0"/>
              <a:t>2,7 % 12 человек</a:t>
            </a:r>
          </a:p>
          <a:p>
            <a:pPr>
              <a:buNone/>
            </a:pPr>
            <a:r>
              <a:rPr lang="ru-RU" dirty="0" smtClean="0"/>
              <a:t>Хорошистов и отличников на уровне</a:t>
            </a:r>
          </a:p>
          <a:p>
            <a:pPr>
              <a:buNone/>
            </a:pPr>
            <a:r>
              <a:rPr lang="ru-RU" dirty="0" smtClean="0"/>
              <a:t>среднего образования: </a:t>
            </a:r>
          </a:p>
          <a:p>
            <a:pPr>
              <a:buNone/>
            </a:pPr>
            <a:r>
              <a:rPr lang="ru-RU" dirty="0" smtClean="0"/>
              <a:t>9 человек (1 отличник)</a:t>
            </a:r>
          </a:p>
          <a:p>
            <a:pPr>
              <a:buNone/>
            </a:pPr>
            <a:endParaRPr lang="ru-RU" dirty="0" smtClean="0"/>
          </a:p>
        </p:txBody>
      </p:sp>
      <p:pic>
        <p:nvPicPr>
          <p:cNvPr id="4" name="Рисунок 3" descr="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38800" y="3429000"/>
            <a:ext cx="3276600" cy="31455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Обучающиеся, имеющие одну или две тройки</a:t>
            </a:r>
            <a:endParaRPr lang="ru-RU" b="1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quarter" idx="1"/>
          </p:nvPr>
        </p:nvGraphicFramePr>
        <p:xfrm>
          <a:off x="1143000" y="1447800"/>
          <a:ext cx="6858000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9000"/>
                <a:gridCol w="3429000"/>
              </a:tblGrid>
              <a:tr h="41910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Класс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Количество обучающихся</a:t>
                      </a:r>
                      <a:endParaRPr lang="ru-RU" dirty="0"/>
                    </a:p>
                  </a:txBody>
                  <a:tcPr/>
                </a:tc>
              </a:tr>
              <a:tr h="41910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</a:tr>
              <a:tr h="41910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</a:tr>
              <a:tr h="41910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12</a:t>
                      </a:r>
                      <a:endParaRPr lang="ru-RU" dirty="0"/>
                    </a:p>
                  </a:txBody>
                  <a:tcPr/>
                </a:tc>
              </a:tr>
              <a:tr h="41910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</a:tr>
              <a:tr h="41910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</a:tr>
              <a:tr h="41910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</a:tr>
              <a:tr h="41910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</a:tr>
              <a:tr h="41910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</a:tr>
              <a:tr h="41910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</a:tr>
              <a:tr h="41910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</a:tr>
              <a:tr h="41910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Обучающиеся, имеющие одну или две тройки</a:t>
            </a:r>
            <a:endParaRPr lang="ru-RU" b="1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quarter" idx="1"/>
          </p:nvPr>
        </p:nvGraphicFramePr>
        <p:xfrm>
          <a:off x="1143000" y="1447800"/>
          <a:ext cx="6858000" cy="419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9000"/>
                <a:gridCol w="3429000"/>
              </a:tblGrid>
              <a:tr h="41910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Класс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Количество обучающихся</a:t>
                      </a:r>
                      <a:endParaRPr lang="ru-RU" dirty="0"/>
                    </a:p>
                  </a:txBody>
                  <a:tcPr/>
                </a:tc>
              </a:tr>
              <a:tr h="41910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</a:tr>
              <a:tr h="41910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41910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</a:tr>
              <a:tr h="41910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</a:tr>
              <a:tr h="41910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</a:tr>
              <a:tr h="41910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41910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</a:tr>
              <a:tr h="41910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</a:tr>
              <a:tr h="41910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Итого: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71 человек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80772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 smtClean="0"/>
              <a:t>Сравнительный анализ количества пропущенных уроков основного общего образования</a:t>
            </a:r>
            <a:endParaRPr lang="ru-RU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381000" y="1447800"/>
          <a:ext cx="83058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92162"/>
          </a:xfrm>
        </p:spPr>
        <p:txBody>
          <a:bodyPr/>
          <a:lstStyle/>
          <a:p>
            <a:r>
              <a:rPr lang="ru-RU" b="1" dirty="0" smtClean="0"/>
              <a:t>Выводы: 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28600" y="1295400"/>
            <a:ext cx="8610600" cy="5334000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ru-RU" sz="2800" dirty="0" smtClean="0"/>
              <a:t>Наблюдается стабильность в абсолютной успеваемости 97%.</a:t>
            </a:r>
          </a:p>
          <a:p>
            <a:pPr lvl="0"/>
            <a:r>
              <a:rPr lang="ru-RU" sz="2800" dirty="0" smtClean="0"/>
              <a:t>Качество знаний на уровне основного общего и среднего общего образования стабильно.  Проблема: количество обучающихся с одной и двумя «3» остается большим: 71 человек  (Качественная успеваемость может быть 46%)</a:t>
            </a:r>
          </a:p>
          <a:p>
            <a:pPr lvl="0"/>
            <a:r>
              <a:rPr lang="ru-RU" sz="2800" dirty="0" smtClean="0"/>
              <a:t>Низкое качество знаний в выпускных классах (9а- 15% (1ч - 23%), 9б- 14% (1ч -12%), что вызывает особую озабоченность в </a:t>
            </a:r>
            <a:r>
              <a:rPr lang="ru-RU" sz="2800" dirty="0" err="1" smtClean="0"/>
              <a:t>предверии</a:t>
            </a:r>
            <a:r>
              <a:rPr lang="ru-RU" sz="2800" dirty="0" smtClean="0"/>
              <a:t> итоговой аттестации.</a:t>
            </a:r>
          </a:p>
          <a:p>
            <a:pPr lvl="0"/>
            <a:r>
              <a:rPr lang="ru-RU" sz="2800" dirty="0" smtClean="0"/>
              <a:t>Пропуски уроков остаются примерно на одном и том же уровне за последние три года. Пропуски по неуважительной причине стали </a:t>
            </a:r>
            <a:r>
              <a:rPr lang="ru-RU" sz="2800" dirty="0" smtClean="0"/>
              <a:t>немного </a:t>
            </a:r>
            <a:r>
              <a:rPr lang="ru-RU" sz="2800" dirty="0" smtClean="0"/>
              <a:t>бол</a:t>
            </a:r>
            <a:r>
              <a:rPr lang="ru-RU" sz="2800" dirty="0" smtClean="0"/>
              <a:t>ьше </a:t>
            </a:r>
            <a:r>
              <a:rPr lang="ru-RU" sz="2800" dirty="0" smtClean="0"/>
              <a:t>4</a:t>
            </a:r>
            <a:r>
              <a:rPr lang="ru-RU" sz="2800" dirty="0" smtClean="0"/>
              <a:t>0</a:t>
            </a:r>
            <a:r>
              <a:rPr lang="ru-RU" sz="2800" dirty="0" smtClean="0"/>
              <a:t>% из всех пропущенных уроков </a:t>
            </a:r>
            <a:r>
              <a:rPr lang="ru-RU" sz="2800" dirty="0" smtClean="0"/>
              <a:t> из-за декабрьских морозов (2017-2018 </a:t>
            </a:r>
            <a:r>
              <a:rPr lang="ru-RU" sz="2800" dirty="0" smtClean="0"/>
              <a:t>учебный год – </a:t>
            </a:r>
            <a:r>
              <a:rPr lang="ru-RU" sz="2800" dirty="0" smtClean="0"/>
              <a:t>3</a:t>
            </a:r>
            <a:r>
              <a:rPr lang="ru-RU" sz="2800" dirty="0" smtClean="0"/>
              <a:t>7%, </a:t>
            </a:r>
            <a:r>
              <a:rPr lang="ru-RU" sz="2800" dirty="0" smtClean="0"/>
              <a:t>2016-2017 учебный год </a:t>
            </a:r>
            <a:r>
              <a:rPr lang="ru-RU" sz="2800" dirty="0" smtClean="0"/>
              <a:t>-22</a:t>
            </a:r>
            <a:r>
              <a:rPr lang="ru-RU" sz="2800" dirty="0" smtClean="0"/>
              <a:t>%) 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ru-RU" sz="2800" b="1" dirty="0" smtClean="0">
                <a:solidFill>
                  <a:schemeClr val="accent1"/>
                </a:solidFill>
              </a:rPr>
              <a:t>Анализ, предупреждение и способы преодоления неуспеваемости и отставания обучающихся.</a:t>
            </a:r>
            <a:endParaRPr lang="ru-RU" sz="2800" b="1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924800" cy="4876800"/>
          </a:xfrm>
        </p:spPr>
        <p:txBody>
          <a:bodyPr>
            <a:normAutofit/>
          </a:bodyPr>
          <a:lstStyle/>
          <a:p>
            <a:r>
              <a:rPr lang="ru-RU" dirty="0" smtClean="0"/>
              <a:t>Работа педагогического коллектива школы осуществляется по следующим направлениям:</a:t>
            </a:r>
          </a:p>
          <a:p>
            <a:pPr lvl="0"/>
            <a:r>
              <a:rPr lang="ru-RU" sz="2000" b="1" i="1" dirty="0" smtClean="0"/>
              <a:t>1. Информационно-аналитическая деятельность:</a:t>
            </a:r>
            <a:endParaRPr lang="ru-RU" sz="2000" b="1" dirty="0" smtClean="0"/>
          </a:p>
          <a:p>
            <a:r>
              <a:rPr lang="ru-RU" sz="2000" dirty="0" smtClean="0"/>
              <a:t>Создан Банк данных слабоуспевающих учащихся на 2018-2019 учебный год (выявлены слабоуспевающие обучающиеся и обучающиеся с низкой мотивацией к учебно-познавательной деятельности с 5-11 классы, по результатам окончания 2017-2018 учебного года)</a:t>
            </a:r>
          </a:p>
          <a:p>
            <a:r>
              <a:rPr lang="ru-RU" sz="2000" b="1" dirty="0" smtClean="0"/>
              <a:t>Группы неуспевающих учеников:</a:t>
            </a:r>
          </a:p>
          <a:p>
            <a:pPr lvl="0"/>
            <a:r>
              <a:rPr lang="ru-RU" sz="2000" dirty="0" smtClean="0"/>
              <a:t>хронически неуспевающие дети (по физиологическим причинам);</a:t>
            </a:r>
          </a:p>
          <a:p>
            <a:pPr lvl="0"/>
            <a:r>
              <a:rPr lang="ru-RU" sz="2000" dirty="0" smtClean="0"/>
              <a:t>дети, неуспевающие по отдельным учебным дисциплинам;</a:t>
            </a:r>
          </a:p>
          <a:p>
            <a:pPr lvl="0"/>
            <a:r>
              <a:rPr lang="ru-RU" sz="2000" dirty="0" smtClean="0"/>
              <a:t>подростки с несформированной учебной деятельностью.</a:t>
            </a:r>
          </a:p>
          <a:p>
            <a:endParaRPr lang="ru-RU" sz="2000" dirty="0" smtClean="0"/>
          </a:p>
          <a:p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Основные признаки неуспеваемости: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ru-RU" dirty="0" smtClean="0"/>
              <a:t>наличие пробелов в фактических знаниях и специальных для данного предмета умений;</a:t>
            </a:r>
          </a:p>
          <a:p>
            <a:pPr lvl="0"/>
            <a:r>
              <a:rPr lang="ru-RU" dirty="0" smtClean="0"/>
              <a:t>наличие пробелов в навыках учебно-познавательной деятельности;</a:t>
            </a:r>
          </a:p>
          <a:p>
            <a:pPr lvl="0"/>
            <a:r>
              <a:rPr lang="ru-RU" dirty="0" smtClean="0"/>
              <a:t>недостаточный уровень развития и воспитанности личностных качеств, не позволяющий ученику проявлять самостоятельность, настойчивость, организованность и другие качества, необходимые для успешного учения;</a:t>
            </a:r>
          </a:p>
          <a:p>
            <a:pPr lvl="0"/>
            <a:r>
              <a:rPr lang="ru-RU" dirty="0" smtClean="0"/>
              <a:t>слабый контроль со стороны родителей.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8001000" cy="1143000"/>
          </a:xfrm>
        </p:spPr>
        <p:txBody>
          <a:bodyPr>
            <a:normAutofit/>
          </a:bodyPr>
          <a:lstStyle/>
          <a:p>
            <a:pPr lvl="0" algn="ctr"/>
            <a:r>
              <a:rPr lang="ru-RU" sz="2800" b="1" i="1" dirty="0" smtClean="0"/>
              <a:t>2. Контрольно-исполнительская деятельность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Для повышения качества знаний по мере необходимости учителя организуют индивидуальные дополнительные занятия после уроков для неуспевающих обучающихся, но не все, кому это необходимо, добросовестно их посещают.</a:t>
            </a:r>
          </a:p>
          <a:p>
            <a:r>
              <a:rPr lang="ru-RU" dirty="0" smtClean="0"/>
              <a:t>Администрация школы осуществляет контроль за успеваемостью и посещаемостью учащимися уроков, дополнительных занятий. Основными документами являются классный журнал, страница посещаемости уроков, которая регулярно заполняется классными руководителями.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7772400" cy="152400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/>
              <a:t>Количество неуспевающих по четвертям за последние два года и </a:t>
            </a:r>
            <a:r>
              <a:rPr lang="ru-RU" sz="2800" b="1" dirty="0" smtClean="0"/>
              <a:t>первое полугодие 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2018-2019 учебного года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073" name="Object 1"/>
          <p:cNvGraphicFramePr>
            <a:graphicFrameLocks noChangeAspect="1"/>
          </p:cNvGraphicFramePr>
          <p:nvPr/>
        </p:nvGraphicFramePr>
        <p:xfrm>
          <a:off x="609600" y="1447800"/>
          <a:ext cx="8292582" cy="4495800"/>
        </p:xfrm>
        <a:graphic>
          <a:graphicData uri="http://schemas.openxmlformats.org/presentationml/2006/ole">
            <p:oleObj spid="_x0000_s3073" name="Диаграмма" r:id="rId3" imgW="6153032" imgH="2895578" progId="MSGraph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/>
              <a:t>Работа классного руководителя ведется по направлениям: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95300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1. Выявление причин неуспеваемости обучающегося через индивидуальные беседы, при необходимости обращение к психологу. </a:t>
            </a:r>
          </a:p>
          <a:p>
            <a:r>
              <a:rPr lang="ru-RU" dirty="0" smtClean="0"/>
              <a:t>2. Выяснение причин пропусков уроков в случае, если слабая успеваемость является следствием (уважительная, неуважительная). Немедленное информирование классным руководителем родителей о пропуске уроков через запись в дневнике (если случай единичный), через беседу с родителями (если пропуски неоднократные), через совет профилактики (если прогулы систематические).</a:t>
            </a:r>
          </a:p>
          <a:p>
            <a:r>
              <a:rPr lang="ru-RU" dirty="0" smtClean="0"/>
              <a:t>3. Проведение профилактической работы с родителями ученика в случае выявления недобросовестного выполнения домашнего задания или недостаточной работы.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47796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/>
              <a:t>Работа учителя-предметника со слабоуспевающими и неуспевающими учащимся и их родителями: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1676400"/>
            <a:ext cx="7772400" cy="480060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1. Проведение входного контроля с целью выявления уровня знаний обучающегося.</a:t>
            </a:r>
          </a:p>
          <a:p>
            <a:r>
              <a:rPr lang="ru-RU" dirty="0" smtClean="0"/>
              <a:t>2. Использование на уроках различных видов опроса (устный, письменный, индивидуальный и др.) для объективности результата.</a:t>
            </a:r>
          </a:p>
          <a:p>
            <a:r>
              <a:rPr lang="ru-RU" dirty="0" smtClean="0"/>
              <a:t>3. Регулярный и систематический опрос обучающихся, своевременное выставление </a:t>
            </a:r>
            <a:r>
              <a:rPr lang="ru-RU" dirty="0" smtClean="0"/>
              <a:t>отметок</a:t>
            </a:r>
            <a:r>
              <a:rPr lang="ru-RU" dirty="0" smtClean="0"/>
              <a:t>, отсутствие скопления </a:t>
            </a:r>
            <a:r>
              <a:rPr lang="ru-RU" dirty="0" smtClean="0"/>
              <a:t>отметок </a:t>
            </a:r>
            <a:r>
              <a:rPr lang="ru-RU" dirty="0" smtClean="0"/>
              <a:t>в конце четверти (полугодия).</a:t>
            </a:r>
          </a:p>
          <a:p>
            <a:r>
              <a:rPr lang="ru-RU" dirty="0" smtClean="0"/>
              <a:t>4. Ликвидация пробелов в знаниях, выявленные в ходе входных  контрольных работ</a:t>
            </a:r>
          </a:p>
          <a:p>
            <a:r>
              <a:rPr lang="ru-RU" dirty="0" smtClean="0"/>
              <a:t>5. Взаимодействие учителя-предметника, классного руководителя и родителей.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57200"/>
            <a:ext cx="7772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 smtClean="0"/>
              <a:t>Контроль по предупреждению эпизодической и устойчивой неуспеваемости проводится администрацией: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1752600"/>
            <a:ext cx="7772400" cy="4648200"/>
          </a:xfrm>
        </p:spPr>
        <p:txBody>
          <a:bodyPr>
            <a:normAutofit/>
          </a:bodyPr>
          <a:lstStyle/>
          <a:p>
            <a:pPr lvl="0"/>
            <a:r>
              <a:rPr lang="ru-RU" dirty="0" smtClean="0"/>
              <a:t>Мониторинг предварительной неуспеваемости в течение четверти.  По итогам мониторинга проводится индивидуальная работа с учащимися, учителями, родителями на Советах профилактики и Малых педагогических советах </a:t>
            </a:r>
          </a:p>
          <a:p>
            <a:pPr lvl="0"/>
            <a:r>
              <a:rPr lang="ru-RU" dirty="0" smtClean="0"/>
              <a:t>Персональный контроль (посещаемость в классах и отдельных учащихся) по предупреждению неуспеваемости.</a:t>
            </a:r>
          </a:p>
          <a:p>
            <a:pPr lvl="0"/>
            <a:r>
              <a:rPr lang="ru-RU" dirty="0" smtClean="0"/>
              <a:t>Выполнение вопросов ВШК.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 smtClean="0"/>
              <a:t> </a:t>
            </a:r>
            <a:r>
              <a:rPr lang="ru-RU" b="1" i="1" dirty="0" smtClean="0"/>
              <a:t>Работа с родителями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Работа с родителями по данному вопросу осуществляется через:</a:t>
            </a:r>
          </a:p>
          <a:p>
            <a:pPr lvl="0"/>
            <a:r>
              <a:rPr lang="ru-RU" dirty="0" smtClean="0"/>
              <a:t> проведение тематических классных собраний: общешкольное родительское собрание – «Организация государственной итоговой аттестации»;</a:t>
            </a:r>
          </a:p>
          <a:p>
            <a:pPr lvl="0"/>
            <a:r>
              <a:rPr lang="ru-RU" dirty="0" smtClean="0"/>
              <a:t>консультирование родителей по вопросам воспитания детей, создания благоприятного микроклимата</a:t>
            </a:r>
          </a:p>
          <a:p>
            <a:pPr lvl="0"/>
            <a:r>
              <a:rPr lang="ru-RU" dirty="0" smtClean="0"/>
              <a:t>своевременное уведомление родителей об успеваемости учащихся (текущей, итоговой).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Школа\Desktop\i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628" y="182166"/>
            <a:ext cx="8993372" cy="60662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Школа\Desktop\1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25216" y="43985"/>
            <a:ext cx="6254948" cy="65092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465</TotalTime>
  <Words>996</Words>
  <Application>Microsoft Office PowerPoint</Application>
  <PresentationFormat>Экран (4:3)</PresentationFormat>
  <Paragraphs>189</Paragraphs>
  <Slides>23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5" baseType="lpstr">
      <vt:lpstr>Справедливость</vt:lpstr>
      <vt:lpstr>Диаграмма Microsoft Graph</vt:lpstr>
      <vt:lpstr>              Итоги I полугодия</vt:lpstr>
      <vt:lpstr>Движение обучающихся по уровням обучения</vt:lpstr>
      <vt:lpstr>Слайд 3</vt:lpstr>
      <vt:lpstr>Сравнительный анализ успеваемости основного общего образования</vt:lpstr>
      <vt:lpstr>Обучающиеся не справившиеся с программой 1 полугодия</vt:lpstr>
      <vt:lpstr>Обучающиеся не справившиеся с программой 1 четверти</vt:lpstr>
      <vt:lpstr>Качественная успеваемость по классам за 1 четверть:</vt:lpstr>
      <vt:lpstr>Качественная успеваемость по классам за 2 четверть:</vt:lpstr>
      <vt:lpstr>Анализ успеваемости и качества обучения показал следующие результаты:</vt:lpstr>
      <vt:lpstr>Обучающиеся, имеющие одну или две тройки</vt:lpstr>
      <vt:lpstr>Обучающиеся, имеющие одну или две тройки</vt:lpstr>
      <vt:lpstr>Сравнительный анализ количества пропущенных уроков основного общего образования</vt:lpstr>
      <vt:lpstr>Выводы: </vt:lpstr>
      <vt:lpstr>Анализ, предупреждение и способы преодоления неуспеваемости и отставания обучающихся.</vt:lpstr>
      <vt:lpstr>Основные признаки неуспеваемости:</vt:lpstr>
      <vt:lpstr>2. Контрольно-исполнительская деятельность</vt:lpstr>
      <vt:lpstr>Количество неуспевающих по четвертям за последние два года и первое полугодие  2018-2019 учебного года</vt:lpstr>
      <vt:lpstr>Работа классного руководителя ведется по направлениям:</vt:lpstr>
      <vt:lpstr>Работа учителя-предметника со слабоуспевающими и неуспевающими учащимся и их родителями:</vt:lpstr>
      <vt:lpstr>Контроль по предупреждению эпизодической и устойчивой неуспеваемости проводится администрацией:</vt:lpstr>
      <vt:lpstr> Работа с родителями</vt:lpstr>
      <vt:lpstr>Слайд 22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Тоша</dc:creator>
  <cp:lastModifiedBy>Тоша</cp:lastModifiedBy>
  <cp:revision>48</cp:revision>
  <dcterms:created xsi:type="dcterms:W3CDTF">2018-12-13T14:01:48Z</dcterms:created>
  <dcterms:modified xsi:type="dcterms:W3CDTF">2019-01-15T12:17:24Z</dcterms:modified>
</cp:coreProperties>
</file>